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637" r:id="rId3"/>
    <p:sldId id="619" r:id="rId4"/>
    <p:sldId id="638" r:id="rId5"/>
    <p:sldId id="634" r:id="rId6"/>
    <p:sldId id="639" r:id="rId7"/>
    <p:sldId id="640" r:id="rId8"/>
    <p:sldId id="641" r:id="rId9"/>
    <p:sldId id="642" r:id="rId10"/>
    <p:sldId id="643" r:id="rId11"/>
    <p:sldId id="645" r:id="rId12"/>
    <p:sldId id="644" r:id="rId13"/>
    <p:sldId id="647" r:id="rId14"/>
    <p:sldId id="646" r:id="rId15"/>
    <p:sldId id="648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  <p:sldId id="277" r:id="rId28"/>
    <p:sldId id="600" r:id="rId29"/>
    <p:sldId id="631" r:id="rId30"/>
    <p:sldId id="622" r:id="rId31"/>
    <p:sldId id="539" r:id="rId32"/>
    <p:sldId id="543" r:id="rId33"/>
    <p:sldId id="557" r:id="rId34"/>
    <p:sldId id="55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730A8A-0D73-43F4-9CB4-A6BDAEBE0C0A}">
          <p14:sldIdLst>
            <p14:sldId id="256"/>
            <p14:sldId id="637"/>
            <p14:sldId id="619"/>
            <p14:sldId id="638"/>
            <p14:sldId id="634"/>
            <p14:sldId id="639"/>
            <p14:sldId id="640"/>
            <p14:sldId id="641"/>
            <p14:sldId id="642"/>
            <p14:sldId id="643"/>
            <p14:sldId id="645"/>
            <p14:sldId id="644"/>
            <p14:sldId id="647"/>
            <p14:sldId id="646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277"/>
            <p14:sldId id="600"/>
            <p14:sldId id="631"/>
            <p14:sldId id="622"/>
            <p14:sldId id="539"/>
            <p14:sldId id="543"/>
            <p14:sldId id="557"/>
            <p14:sldId id="5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Иванов" initials="МИ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0D1905"/>
    <a:srgbClr val="480000"/>
    <a:srgbClr val="E8F5CB"/>
    <a:srgbClr val="1B1A00"/>
    <a:srgbClr val="C5F0FF"/>
    <a:srgbClr val="FFFFBD"/>
    <a:srgbClr val="3333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70" autoAdjust="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2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68" y="-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3F9D1-93DF-43B6-B854-311EB03B6D3E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D3221-611A-40FF-BAF5-9F3C635FDD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3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b="1" dirty="0" smtClean="0">
                <a:solidFill>
                  <a:srgbClr val="003760"/>
                </a:solidFill>
                <a:latin typeface="Arial" charset="0"/>
              </a:rPr>
              <a:t>Спирты – гидроксипроизводные углеводородов, содержащие одну или несколько ОН-групп при </a:t>
            </a:r>
            <a:r>
              <a:rPr lang="en-US" altLang="ru-RU" b="1" dirty="0" smtClean="0">
                <a:solidFill>
                  <a:srgbClr val="003760"/>
                </a:solidFill>
                <a:latin typeface="Arial" charset="0"/>
              </a:rPr>
              <a:t>sp3-</a:t>
            </a:r>
            <a:r>
              <a:rPr lang="ru-RU" altLang="ru-RU" b="1" dirty="0" err="1" smtClean="0">
                <a:solidFill>
                  <a:srgbClr val="003760"/>
                </a:solidFill>
                <a:latin typeface="Arial" charset="0"/>
              </a:rPr>
              <a:t>гибритизованных</a:t>
            </a:r>
            <a:r>
              <a:rPr lang="ru-RU" altLang="ru-RU" b="1" smtClean="0">
                <a:solidFill>
                  <a:srgbClr val="003760"/>
                </a:solidFill>
                <a:latin typeface="Arial" charset="0"/>
              </a:rPr>
              <a:t> углеводородах атомах. Фенолы- это гидроксипроизводные ароматических углеводородов, содержащие одну или несколько ОН-групп при </a:t>
            </a:r>
            <a:r>
              <a:rPr lang="en-US" altLang="ru-RU" b="1" smtClean="0">
                <a:solidFill>
                  <a:srgbClr val="003760"/>
                </a:solidFill>
                <a:latin typeface="Arial" charset="0"/>
              </a:rPr>
              <a:t>sp</a:t>
            </a:r>
            <a:r>
              <a:rPr lang="ru-RU" altLang="ru-RU" b="1" smtClean="0">
                <a:solidFill>
                  <a:srgbClr val="003760"/>
                </a:solidFill>
                <a:latin typeface="Arial" charset="0"/>
              </a:rPr>
              <a:t>2</a:t>
            </a:r>
            <a:r>
              <a:rPr lang="en-US" altLang="ru-RU" b="1" smtClean="0">
                <a:solidFill>
                  <a:srgbClr val="003760"/>
                </a:solidFill>
                <a:latin typeface="Arial" charset="0"/>
              </a:rPr>
              <a:t>-</a:t>
            </a:r>
            <a:r>
              <a:rPr lang="ru-RU" altLang="ru-RU" b="1" smtClean="0">
                <a:solidFill>
                  <a:srgbClr val="003760"/>
                </a:solidFill>
                <a:latin typeface="Arial" charset="0"/>
              </a:rPr>
              <a:t>гибритизованных углеводородах атомах.  Простыми эфирами называют органические соединения, в которых два углеродных радикала соединены атомом кислорода, а группа замещающая атом водорода называется алкоксигруппой – </a:t>
            </a:r>
            <a:r>
              <a:rPr lang="en-US" altLang="ru-RU" b="1" smtClean="0">
                <a:solidFill>
                  <a:srgbClr val="003760"/>
                </a:solidFill>
                <a:latin typeface="Arial" charset="0"/>
              </a:rPr>
              <a:t>OR</a:t>
            </a:r>
            <a:r>
              <a:rPr lang="ru-RU" altLang="ru-RU" b="1" smtClean="0">
                <a:solidFill>
                  <a:srgbClr val="003760"/>
                </a:solidFill>
                <a:latin typeface="Arial" charset="0"/>
              </a:rPr>
              <a:t>.</a:t>
            </a:r>
          </a:p>
          <a:p>
            <a:endParaRPr lang="ru-RU" altLang="ru-RU" smtClean="0">
              <a:latin typeface="Arial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90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B3570B-9D7E-4C93-8D1B-15B3ABE5C114}" type="slidenum">
              <a:rPr lang="ru-RU" altLang="ru-RU" sz="1300" b="0"/>
              <a:pPr/>
              <a:t>2</a:t>
            </a:fld>
            <a:endParaRPr lang="ru-RU" altLang="ru-RU" sz="13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D3221-611A-40FF-BAF5-9F3C635FDD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7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15F22-1EBF-433B-9B8D-3CABA253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22" y="2776187"/>
            <a:ext cx="9667069" cy="164630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333300"/>
                </a:solidFill>
                <a:latin typeface="Arial Black" panose="020B0A04020102020204" pitchFamily="34" charset="0"/>
              </a:rPr>
              <a:t>РЕАКЦИОННАЯ СПОСОБНОСТЬ </a:t>
            </a:r>
            <a:r>
              <a:rPr lang="ru-RU" sz="3200" dirty="0" smtClean="0">
                <a:solidFill>
                  <a:srgbClr val="333300"/>
                </a:solidFill>
                <a:latin typeface="Arial Black" panose="020B0A04020102020204" pitchFamily="34" charset="0"/>
              </a:rPr>
              <a:t>СПИРТОВ И ИХ ТИОАНАЛОГОВ. </a:t>
            </a:r>
            <a:r>
              <a:rPr lang="ru-RU" sz="3200" dirty="0">
                <a:solidFill>
                  <a:srgbClr val="33330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333300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3333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C48FA5B-D3BA-47C7-9F2F-8E02A667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709" y="4723002"/>
            <a:ext cx="7766936" cy="1753299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Д.М.Н., ДОЦЕНТ ИВАНОВА Е.В.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г. ОРЕНБУРГ, </a:t>
            </a:r>
            <a:r>
              <a:rPr lang="ru-RU" sz="2000" b="1" dirty="0" smtClean="0">
                <a:solidFill>
                  <a:schemeClr val="tx1"/>
                </a:solidFill>
              </a:rPr>
              <a:t>2020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A8188CA-CD5C-4764-A454-653D431C1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13" y="124884"/>
            <a:ext cx="1872393" cy="15853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A5C5322-ABBD-4F49-8553-42B6FD4BA682}"/>
              </a:ext>
            </a:extLst>
          </p:cNvPr>
          <p:cNvSpPr/>
          <p:nvPr/>
        </p:nvSpPr>
        <p:spPr>
          <a:xfrm>
            <a:off x="2683545" y="274632"/>
            <a:ext cx="6824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ФГБОУ ВО ОрГМУ Минздрава России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9F0CD17-5D03-45B0-B08C-795BAE68E41A}"/>
              </a:ext>
            </a:extLst>
          </p:cNvPr>
          <p:cNvSpPr/>
          <p:nvPr/>
        </p:nvSpPr>
        <p:spPr>
          <a:xfrm>
            <a:off x="2835479" y="947600"/>
            <a:ext cx="6358855" cy="544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КАФЕДРА ФАРМАЦЕВТИЧЕСКОЙ ХИМИИ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F8CBD27-C6BF-4338-9A22-23B880F69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907" y="0"/>
            <a:ext cx="2086266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F378899-3B27-40C0-B7B7-517F3D6935B0}"/>
              </a:ext>
            </a:extLst>
          </p:cNvPr>
          <p:cNvSpPr txBox="1">
            <a:spLocks/>
          </p:cNvSpPr>
          <p:nvPr/>
        </p:nvSpPr>
        <p:spPr>
          <a:xfrm>
            <a:off x="572229" y="204451"/>
            <a:ext cx="10992241" cy="14360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sz="2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Кислотные свойства: образование алкоголятов. Основные свойства: образование </a:t>
            </a:r>
            <a:r>
              <a:rPr lang="ru-RU" sz="2200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оксониевых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соединений. </a:t>
            </a:r>
            <a:r>
              <a:rPr lang="ru-RU" sz="2200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Межмолекуляр-ные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водородные связи. Нуклеофильные свойства: получение простых и сложных эфиров. </a:t>
            </a:r>
            <a:endParaRPr lang="ru-RU" sz="2200" dirty="0"/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9" y="1640541"/>
            <a:ext cx="7590136" cy="515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2365" y="1452282"/>
            <a:ext cx="3886199" cy="5342171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rgbClr val="0D1905"/>
                </a:solidFill>
              </a:rPr>
              <a:t>Химические свойства обусловлены наличием реакционноспособной группы ОН. Возможны реакции с разрывом связей С-ОН и О-Н.</a:t>
            </a:r>
          </a:p>
          <a:p>
            <a:r>
              <a:rPr lang="ru-RU" dirty="0">
                <a:solidFill>
                  <a:srgbClr val="0D1905"/>
                </a:solidFill>
              </a:rPr>
              <a:t>Спирты проявляют слабые кислотные и слабые основные свойства, то есть они являются амфотерными веществами.</a:t>
            </a:r>
          </a:p>
          <a:p>
            <a:r>
              <a:rPr lang="ru-RU" dirty="0" smtClean="0">
                <a:solidFill>
                  <a:srgbClr val="0D1905"/>
                </a:solidFill>
              </a:rPr>
              <a:t>Атом Н в гидроксиле подвижен и способен к замещению, т.е. слабые кислотные свойства. </a:t>
            </a:r>
          </a:p>
          <a:p>
            <a:r>
              <a:rPr lang="ru-RU" dirty="0" smtClean="0">
                <a:solidFill>
                  <a:srgbClr val="0D1905"/>
                </a:solidFill>
              </a:rPr>
              <a:t>За счет атома О с НЭП спирты являются </a:t>
            </a:r>
            <a:r>
              <a:rPr lang="en-US" dirty="0" smtClean="0">
                <a:solidFill>
                  <a:srgbClr val="0D1905"/>
                </a:solidFill>
              </a:rPr>
              <a:t>Nu-</a:t>
            </a:r>
            <a:r>
              <a:rPr lang="ru-RU" dirty="0" smtClean="0">
                <a:solidFill>
                  <a:srgbClr val="0D1905"/>
                </a:solidFill>
              </a:rPr>
              <a:t> и участвуют в </a:t>
            </a:r>
            <a:r>
              <a:rPr lang="en-US" dirty="0" smtClean="0">
                <a:solidFill>
                  <a:srgbClr val="0D1905"/>
                </a:solidFill>
              </a:rPr>
              <a:t>S</a:t>
            </a:r>
            <a:r>
              <a:rPr lang="en-US" sz="1200" dirty="0" smtClean="0">
                <a:solidFill>
                  <a:srgbClr val="0D1905"/>
                </a:solidFill>
              </a:rPr>
              <a:t>N</a:t>
            </a:r>
            <a:r>
              <a:rPr lang="ru-RU" sz="1200" dirty="0" smtClean="0">
                <a:solidFill>
                  <a:srgbClr val="0D1905"/>
                </a:solidFill>
              </a:rPr>
              <a:t>, </a:t>
            </a:r>
            <a:r>
              <a:rPr lang="ru-RU" dirty="0">
                <a:solidFill>
                  <a:srgbClr val="0D1905"/>
                </a:solidFill>
              </a:rPr>
              <a:t>а также </a:t>
            </a:r>
            <a:r>
              <a:rPr lang="ru-RU" dirty="0" smtClean="0">
                <a:solidFill>
                  <a:srgbClr val="0D1905"/>
                </a:solidFill>
              </a:rPr>
              <a:t>– проявляют слабо основные свойства, НЭП атома О присоединяет протон.</a:t>
            </a:r>
            <a:endParaRPr lang="ru-RU" dirty="0">
              <a:solidFill>
                <a:srgbClr val="0D1905"/>
              </a:solidFill>
            </a:endParaRPr>
          </a:p>
          <a:p>
            <a:endParaRPr lang="ru-RU" sz="1200" dirty="0" smtClean="0">
              <a:solidFill>
                <a:srgbClr val="0D1905"/>
              </a:solidFill>
            </a:endParaRPr>
          </a:p>
          <a:p>
            <a:endParaRPr lang="ru-RU" sz="1200" dirty="0">
              <a:solidFill>
                <a:srgbClr val="0D190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2736" y="4955704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D1905"/>
                </a:solidFill>
              </a:rPr>
              <a:t>разрыв связи О-Н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266" y="4489539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D1905"/>
                </a:solidFill>
              </a:rPr>
              <a:t>разрыв связи </a:t>
            </a:r>
            <a:r>
              <a:rPr lang="ru-RU" dirty="0">
                <a:solidFill>
                  <a:srgbClr val="0D1905"/>
                </a:solidFill>
              </a:rPr>
              <a:t>С-ОН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365" y="2864224"/>
            <a:ext cx="1559859" cy="484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14601" y="2420470"/>
            <a:ext cx="1920455" cy="591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Электрофильный центр (Е+)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69509" y="2483223"/>
            <a:ext cx="1350716" cy="412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Nu-</a:t>
            </a:r>
            <a:r>
              <a:rPr lang="ru-RU" sz="1600" b="1" dirty="0" smtClean="0">
                <a:solidFill>
                  <a:schemeClr val="tx1"/>
                </a:solidFill>
              </a:rPr>
              <a:t>реагент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7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5765"/>
            <a:ext cx="11169524" cy="4965597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более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ЭО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элемент, смещает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связи на себя, образуя при этом на атоме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Полярность связи О-Н в спиртах определяет её склонность к гетеролитическому разрыву и подвижность атома Н. Под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действием сильных оснований спирты отщепляют от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ОН-группы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протон, то есть проявляют свойства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ОН-кислот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спирты являются более слабыми ОН-кислотами, чем вода. Это обусловлено +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эффектом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связанного с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OH-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группой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плотности на атоме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+I-эффекта углеводородного радикала приводит к уменьшению полярности связи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соответственно подвижности атома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при переходе от первичных спиртов к третичным кислотные свойства снижаются: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0097" y="300317"/>
            <a:ext cx="11236761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rgbClr val="C00000"/>
                </a:solidFill>
              </a:rPr>
              <a:t>Кислотные свойства спиртов (ОН-кислоты):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30" y="3741922"/>
            <a:ext cx="8493872" cy="29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82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97" y="300317"/>
            <a:ext cx="11236761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Кислотные свойства спиртов (ОН-кислоты):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20" y="995083"/>
            <a:ext cx="8955740" cy="54326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 действием метал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ического 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 др. </a:t>
            </a:r>
            <a:r>
              <a:rPr lang="ru-RU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образуются алкоголяты (алкоксиды):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Алкоголяты белое твердое вещество, очень нестойкое, легко разлагаются под действием воды до исходных спиртов, что подтверждает более низкую кислотность спиртов по сравнению с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водой: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низкой кислотности спирты почти не вступают в реакцию со щелочами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Низшие спирты реагируют с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активно, средние –слабее, высшие – только при нагревании.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2" y="1876821"/>
            <a:ext cx="7833004" cy="108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8" y="4089306"/>
            <a:ext cx="8073185" cy="61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28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9213"/>
            <a:ext cx="10504270" cy="49521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Образование </a:t>
            </a:r>
            <a:r>
              <a:rPr lang="ru-RU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оксониевых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солей: </a:t>
            </a:r>
            <a:r>
              <a:rPr lang="ru-RU" sz="2000" dirty="0" smtClean="0"/>
              <a:t>наличие </a:t>
            </a:r>
            <a:r>
              <a:rPr lang="ru-RU" sz="2000" dirty="0"/>
              <a:t>на атоме </a:t>
            </a:r>
            <a:r>
              <a:rPr lang="en-US" sz="2000" dirty="0" smtClean="0"/>
              <a:t>O OH-</a:t>
            </a:r>
            <a:r>
              <a:rPr lang="ru-RU" sz="2000" dirty="0" smtClean="0"/>
              <a:t> </a:t>
            </a:r>
            <a:r>
              <a:rPr lang="ru-RU" sz="2000" dirty="0"/>
              <a:t>группы </a:t>
            </a:r>
            <a:r>
              <a:rPr lang="ru-RU" sz="2000" dirty="0" smtClean="0"/>
              <a:t>НЭП определяет способность </a:t>
            </a:r>
            <a:r>
              <a:rPr lang="ru-RU" sz="2000" dirty="0"/>
              <a:t>присоединять </a:t>
            </a:r>
            <a:r>
              <a:rPr lang="ru-RU" sz="2000" dirty="0" smtClean="0"/>
              <a:t>протон</a:t>
            </a:r>
            <a:r>
              <a:rPr lang="ru-RU" sz="2000" dirty="0"/>
              <a:t>. </a:t>
            </a:r>
            <a:r>
              <a:rPr lang="ru-RU" sz="2000" dirty="0" smtClean="0"/>
              <a:t>Основные </a:t>
            </a:r>
            <a:r>
              <a:rPr lang="ru-RU" sz="2000" dirty="0"/>
              <a:t>свойства спиртов по сравнению с кислотными изменяются в противоположном порядке, то есть при переходе от первичных к третичным спиртам основные свойства </a:t>
            </a:r>
            <a:r>
              <a:rPr lang="ru-RU" sz="2000" dirty="0" smtClean="0"/>
              <a:t>возрастают.</a:t>
            </a:r>
          </a:p>
          <a:p>
            <a:pPr marL="0" indent="0">
              <a:buNone/>
            </a:pPr>
            <a:r>
              <a:rPr lang="ru-RU" sz="2000" dirty="0" smtClean="0"/>
              <a:t>Так</a:t>
            </a:r>
            <a:r>
              <a:rPr lang="ru-RU" sz="2000" dirty="0"/>
              <a:t>, с сильными кислотами первичные спирты образуют на холоде неустойчивые соли </a:t>
            </a:r>
            <a:r>
              <a:rPr lang="ru-RU" sz="2000" dirty="0" smtClean="0"/>
              <a:t>алкилоксония.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Спирты, как и вода, ассоциированы за счет </a:t>
            </a:r>
            <a:r>
              <a:rPr lang="ru-RU" sz="2000" b="1" dirty="0" smtClean="0">
                <a:solidFill>
                  <a:srgbClr val="8A0000"/>
                </a:solidFill>
              </a:rPr>
              <a:t>межмолекулярных водородных связей</a:t>
            </a:r>
            <a:r>
              <a:rPr lang="ru-RU" sz="2000" dirty="0" smtClean="0"/>
              <a:t>. Эти связи образуются между атомом Н и атомом с НЭП – атомом О.</a:t>
            </a:r>
          </a:p>
          <a:p>
            <a:endParaRPr lang="ru-RU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0097" y="300317"/>
            <a:ext cx="11236761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Основные свойства спиртов: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79" y="2925736"/>
            <a:ext cx="6167252" cy="15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1" y="5200090"/>
            <a:ext cx="10193337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6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0097" y="300317"/>
            <a:ext cx="11236761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</a:rPr>
              <a:t>Нуклеофильные свойства спиртов: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77863" y="1049338"/>
            <a:ext cx="10994184" cy="49926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Реакция этерификации: 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  с минеральными  и органическими  кислотами.</a:t>
            </a:r>
            <a:r>
              <a:rPr lang="ru-RU" sz="2000" dirty="0"/>
              <a:t> спирты реагируют с минеральными кислотами (серной, азотной, азотистой и др.) и органическими кислотами с образованием сложных эфиров</a:t>
            </a:r>
            <a:r>
              <a:rPr lang="ru-RU" sz="2000" dirty="0" smtClean="0"/>
              <a:t>. В реакциях этерификации спирты являются </a:t>
            </a:r>
            <a:r>
              <a:rPr lang="en-US" sz="2000" dirty="0" smtClean="0"/>
              <a:t>Nu-</a:t>
            </a:r>
            <a:r>
              <a:rPr lang="ru-RU" sz="2000" dirty="0" smtClean="0"/>
              <a:t>реагентами за счет НЭП атома О. Механизм </a:t>
            </a:r>
            <a:r>
              <a:rPr lang="en-US" sz="2000" dirty="0" smtClean="0"/>
              <a:t>S</a:t>
            </a:r>
            <a:r>
              <a:rPr lang="en-US" sz="1400" dirty="0" smtClean="0"/>
              <a:t>N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76" y="2520659"/>
            <a:ext cx="10352918" cy="31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5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864" y="1398494"/>
            <a:ext cx="8722160" cy="52345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Взаимодействие с галогеноводородными кислотами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Е+ центра – атом С рядом с ОН-группой, за счет смещения е-плотности к более ЭО атому О по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-связи 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эффект) обеспечивает подвижность ОН-группы и участие в качестве субстрата в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реакциях.</a:t>
            </a:r>
          </a:p>
          <a:p>
            <a:endParaRPr lang="ru-RU" sz="2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Реакционная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спиртов по отношению к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убывает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ряду: </a:t>
            </a:r>
            <a:r>
              <a:rPr lang="ru-RU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бензиловый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спирт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аллиловый спирт &gt;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третичные &gt;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вторичные &gt;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первичные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первичными спиртами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механизму SN2, с третичными — по SN1. В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торичные 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спирты </a:t>
            </a:r>
            <a:r>
              <a:rPr 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SN1</a:t>
            </a: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 и по SN2.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F378899-3B27-40C0-B7B7-517F3D6935B0}"/>
              </a:ext>
            </a:extLst>
          </p:cNvPr>
          <p:cNvSpPr txBox="1">
            <a:spLocks/>
          </p:cNvSpPr>
          <p:nvPr/>
        </p:nvSpPr>
        <p:spPr>
          <a:xfrm>
            <a:off x="572229" y="204451"/>
            <a:ext cx="8692795" cy="119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sz="2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Реакции с участием Е+ центра (образование галогенпроизводных) и СН-кислотного центра (дегидратация).</a:t>
            </a:r>
            <a:endParaRPr lang="ru-RU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8" y="3076096"/>
            <a:ext cx="7749243" cy="7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54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10" y="3307976"/>
            <a:ext cx="7121090" cy="31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4" y="268662"/>
            <a:ext cx="7778938" cy="27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57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645459"/>
            <a:ext cx="11752730" cy="53959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Дегидротация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спиртов: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межмолекулярной дегидратации спиртов образуются простые эфиры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результате внутримолекулярной дегидратации образуются </a:t>
            </a:r>
            <a:r>
              <a:rPr lang="ru-RU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алкены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(реакция	элиминирования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Внутримолекулярная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дегидратация в ряду вторичных и третичных спиртов протекает согласно правилу Зайцева: </a:t>
            </a:r>
            <a:r>
              <a:rPr lang="ru-RU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протон отщепляется от соседнего, менее гидрогенизированного атома углерода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56" y="1652446"/>
            <a:ext cx="8337906" cy="84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56" y="3313172"/>
            <a:ext cx="7006055" cy="90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2" y="5294220"/>
            <a:ext cx="8646551" cy="132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159598" y="5661212"/>
            <a:ext cx="301213" cy="294698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60812" y="5962634"/>
            <a:ext cx="891987" cy="342900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13" y="336175"/>
            <a:ext cx="6293711" cy="68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513" y="336175"/>
            <a:ext cx="6293711" cy="685029"/>
          </a:xfrm>
          <a:prstGeom prst="rect">
            <a:avLst/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3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3341"/>
            <a:ext cx="8596668" cy="48580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2 или более ОН-групп, сладкого вкуса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3887" y="434788"/>
            <a:ext cx="8596668" cy="5468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u="sng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Многоатомные спирты</a:t>
            </a:r>
            <a:endParaRPr lang="ru-RU" sz="3200" u="sng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4" y="1748678"/>
            <a:ext cx="1955240" cy="177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46" y="1797989"/>
            <a:ext cx="2560848" cy="17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8" y="1748678"/>
            <a:ext cx="1849063" cy="187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67" y="3720913"/>
            <a:ext cx="1955240" cy="237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78" y="3626188"/>
            <a:ext cx="19716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3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8529"/>
            <a:ext cx="8817868" cy="559397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Это замещение атомов 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Hal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в галогенпроизводных на группу ОН (Н2О или щелочью):</a:t>
            </a:r>
          </a:p>
          <a:p>
            <a:endParaRPr lang="ru-RU" sz="20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многоатомных спиртов характерны те же </a:t>
            </a:r>
            <a:r>
              <a:rPr lang="ru-RU" sz="2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химич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свойства, что и для одноатомных – образование алкоголятов, простых и сложных эфиров, галогенпроизводных, </a:t>
            </a:r>
            <a:r>
              <a:rPr lang="ru-RU" sz="2000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алкенов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окисление  и т.д.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 в отличие от одноатомных спиртов, они являются более сильными органическими кислотами (гр. ОН: -</a:t>
            </a: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 </a:t>
            </a:r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эффект, ЭА).</a:t>
            </a:r>
          </a:p>
          <a:p>
            <a:endParaRPr lang="ru-RU" sz="2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3546" y="340659"/>
            <a:ext cx="8596668" cy="667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Общий способ получения:</a:t>
            </a:r>
            <a:b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78" y="1859617"/>
            <a:ext cx="7457980" cy="15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4064" y="3402107"/>
            <a:ext cx="8596668" cy="667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Химические свойства:</a:t>
            </a:r>
            <a:b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7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 noChangeArrowheads="1"/>
          </p:cNvSpPr>
          <p:nvPr>
            <p:ph idx="1"/>
          </p:nvPr>
        </p:nvSpPr>
        <p:spPr>
          <a:xfrm>
            <a:off x="917886" y="389966"/>
            <a:ext cx="9019490" cy="60060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Гидроксильными производными называют производные </a:t>
            </a:r>
            <a:r>
              <a:rPr lang="ru-RU" altLang="ru-RU" sz="2400" b="1" dirty="0" smtClean="0">
                <a:solidFill>
                  <a:srgbClr val="700025"/>
                </a:solidFill>
              </a:rPr>
              <a:t>углеводородов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, в которых один или несколько </a:t>
            </a:r>
            <a:r>
              <a:rPr lang="ru-RU" altLang="ru-RU" sz="2400" b="1" dirty="0" smtClean="0">
                <a:solidFill>
                  <a:srgbClr val="700025"/>
                </a:solidFill>
              </a:rPr>
              <a:t>атомов водорода замещены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на </a:t>
            </a:r>
            <a:r>
              <a:rPr lang="ru-RU" altLang="ru-RU" sz="2400" b="1" dirty="0" smtClean="0">
                <a:solidFill>
                  <a:srgbClr val="700025"/>
                </a:solidFill>
              </a:rPr>
              <a:t>гидроксильную группу.</a:t>
            </a:r>
          </a:p>
          <a:p>
            <a:pPr marL="0" indent="0">
              <a:buFontTx/>
              <a:buNone/>
            </a:pPr>
            <a:endParaRPr lang="ru-RU" altLang="ru-RU" b="1" dirty="0" smtClean="0">
              <a:solidFill>
                <a:srgbClr val="700025"/>
              </a:solidFill>
            </a:endParaRPr>
          </a:p>
          <a:p>
            <a:pPr marL="0" indent="0">
              <a:buFontTx/>
              <a:buNone/>
            </a:pPr>
            <a:endParaRPr lang="ru-RU" altLang="ru-RU" b="1" dirty="0" smtClean="0">
              <a:solidFill>
                <a:srgbClr val="700025"/>
              </a:solidFill>
            </a:endParaRPr>
          </a:p>
          <a:p>
            <a:pPr marL="0" indent="0">
              <a:buFontTx/>
              <a:buNone/>
            </a:pPr>
            <a:endParaRPr lang="ru-RU" altLang="ru-RU" sz="2400" b="1" dirty="0" smtClean="0">
              <a:solidFill>
                <a:srgbClr val="700025"/>
              </a:solidFill>
            </a:endParaRPr>
          </a:p>
          <a:p>
            <a:pPr marL="0" indent="0">
              <a:buFontTx/>
              <a:buNone/>
            </a:pPr>
            <a:endParaRPr lang="ru-RU" altLang="ru-RU" b="1" dirty="0" smtClean="0">
              <a:solidFill>
                <a:srgbClr val="700025"/>
              </a:solidFill>
            </a:endParaRPr>
          </a:p>
          <a:p>
            <a:pPr marL="0" indent="0">
              <a:buFontTx/>
              <a:buNone/>
            </a:pPr>
            <a:endParaRPr lang="ru-RU" altLang="ru-RU" b="1" dirty="0" smtClean="0">
              <a:solidFill>
                <a:srgbClr val="700025"/>
              </a:solidFill>
            </a:endParaRP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D05FAD-0D0E-4965-A230-9521270DBD09}" type="slidenum">
              <a:rPr lang="ru-RU" altLang="ru-RU">
                <a:solidFill>
                  <a:srgbClr val="FFFFFF"/>
                </a:solidFill>
              </a:rPr>
              <a:pPr/>
              <a:t>2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pic>
        <p:nvPicPr>
          <p:cNvPr id="717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6" y="1586754"/>
            <a:ext cx="7795808" cy="10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7" y="2781301"/>
            <a:ext cx="5840257" cy="29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11" y="2781301"/>
            <a:ext cx="2318228" cy="83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5881924"/>
            <a:ext cx="7513543" cy="6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69" y="3919538"/>
            <a:ext cx="240876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02" y="775447"/>
            <a:ext cx="11559492" cy="59615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Поэтому многоатомные спирты реагируют с гидроксидами тяжелых металлов, образуя хелатные соединения синего цвета (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реакция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образование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 (II)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гликолята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комплексного соединения синего цвета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:):</a:t>
            </a: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Также характерной реакцией глицерина является образование акролеина в присутствии водоотнимающих средств: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Акролеин </a:t>
            </a:r>
            <a:r>
              <a:rPr lang="ru-RU" sz="2000" b="1" dirty="0">
                <a:solidFill>
                  <a:schemeClr val="tx1"/>
                </a:solidFill>
              </a:rPr>
              <a:t>(акриловый альдегид) представляет собой жидкость с едким удушливым </a:t>
            </a:r>
            <a:r>
              <a:rPr lang="ru-RU" sz="2000" b="1" dirty="0" smtClean="0">
                <a:solidFill>
                  <a:schemeClr val="tx1"/>
                </a:solidFill>
              </a:rPr>
              <a:t>запахом, образующийся в кухонном чаде при обезвоживании глицерина из жиров.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2017" y="228601"/>
            <a:ext cx="8596668" cy="667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Химические свойства:</a:t>
            </a:r>
            <a:b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9" y="1888189"/>
            <a:ext cx="8289326" cy="197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25" y="4398589"/>
            <a:ext cx="6544609" cy="153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3753"/>
            <a:ext cx="10900584" cy="6172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Глицерин входит в состав липидов – простых ТАГ (сложные эфиры глицерина и высших гомологов карбоновых кислот) и в комплекс сложных липидов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эфиров: большое количество глицерина идет на синтез тринитрата глицерина (</a:t>
            </a:r>
            <a:r>
              <a:rPr lang="ru-RU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нитроглицерин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азотнокислый эфир глицерина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тяжелая маслянистая жидкость, сладкая, очень ядовитая, не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воде,  при нагревании взрывается. Из-за легкой взрывчатости его почти не применяют, а получают из него динамит. В медицине используется 1 %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спиртовый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раствор как сосудорасширяющее средство.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Выпускается также в таблетках с содержанием 0,0005 г вещества.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Шестиатомный циклический спирт – инозит, входит в состав ФЛ клеточной мембраны.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32" y="1127096"/>
            <a:ext cx="1918679" cy="137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57" y="749834"/>
            <a:ext cx="2127437" cy="18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8" y="3360192"/>
            <a:ext cx="7968455" cy="13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55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56447"/>
            <a:ext cx="10819901" cy="48849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Окисление спиртов обычно проводят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KMnO4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кислой среде и бихроматом К (К2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О7)</a:t>
            </a:r>
          </a:p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При окислении первичных спиртов образуются альдегиды, которые могут окисляться далее, превращаясь при этом в карбоновые кислоты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 окислении вторичных – кетоны: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F378899-3B27-40C0-B7B7-517F3D6935B0}"/>
              </a:ext>
            </a:extLst>
          </p:cNvPr>
          <p:cNvSpPr txBox="1">
            <a:spLocks/>
          </p:cNvSpPr>
          <p:nvPr/>
        </p:nvSpPr>
        <p:spPr>
          <a:xfrm>
            <a:off x="572229" y="204451"/>
            <a:ext cx="10709853" cy="8175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 </a:t>
            </a:r>
            <a:r>
              <a:rPr lang="ru-RU" sz="2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Отношение первичных, вторичных и третичных спиртов к окислению. Окисление </a:t>
            </a:r>
            <a:r>
              <a:rPr lang="ru-RU" sz="2200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цис-диолов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69" y="2715466"/>
            <a:ext cx="8927691" cy="130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47" y="4488515"/>
            <a:ext cx="5546165" cy="17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536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4095"/>
            <a:ext cx="8596668" cy="55572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Третичные спирты окисляются очень трудно,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в жестких условиях они окисляются с разрывом углеродного скелета молекулы и образованием смеси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кетонов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карбоновых кислот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Окисление гликолей идет сложно, в несколько этапов, продукты реакции позволяют судить о строении спирта: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8" y="2209520"/>
            <a:ext cx="9294699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80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2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Медико-биологическое значение:</a:t>
            </a:r>
            <a:endParaRPr lang="ru-RU" sz="3200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7129"/>
            <a:ext cx="10456831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Метанол </a:t>
            </a:r>
            <a:r>
              <a:rPr lang="ru-RU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CH3OH.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Бесцветная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горючая жидкость с запахом, напоминающим запах этилового спирта, смешивается с водой во всех соотношениях (т. кип. 64,7 °с). ядовит, смертельная доза внутрь — 25 г, меньшие количества (~10 г) приводят к слепоте. При окислении в организме превращается в формальдегид и муравьиную кислоту. имеет значение как исходное соединение для синтеза органических веществ, как растворитель.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 года метанол получали сухой перегонкой древесины, в настоящее время — каталитическим гидрированием углерода (II) оксида. реакция протекает при температуре 400 °с, давлении 250—400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атм. </a:t>
            </a:r>
          </a:p>
          <a:p>
            <a:r>
              <a:rPr lang="ru-RU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Этанол </a:t>
            </a:r>
            <a:r>
              <a:rPr lang="ru-RU" b="1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C2H5OH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Бесцветная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горючая жидкость с обжигающим вкусом и характерным запахом, смешивается с водой в любых соотношениях (т. кип. 78,3 °с). в небольших количествах действует опьяняюще, большие дозы приводят к наркотическому состоянию.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организме окисляется до уксусного альдегида, а затем до углерода (IV) оксида и воды.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как сырье и растворитель в органическом синтезе, в фармации и медицине (изготовление настоек, экстрактов, растворов), как обеззараживающее средство, для консервации различных анатомических препаратов, как горючее и др.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алкогольных напитков.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этанола с древнейших времен широко используется ферментативный гидролиз углеводов. в настоящее время этанол получают также гидратацией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этилена.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5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18" y="1492623"/>
            <a:ext cx="9439835" cy="4975411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Бензиловый спирт.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Бесцветная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жидкость, плохо растворимая в воде, растворима в органических растворителях (т. пл. 15 °с, т. кип. 205 °с). содержится в эфирных маслах и бальзамах. относится к душистым веществам и используется в парфюмерии как фиксатор запаха, а также как растворитель для красителей, чернильных паст, казеина, восков и др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Этиленгликоль (1,2-этандиол)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но–сн2–сн2–он. бесцветная вязкая жидкость, т. кип. 197,6 °с, т. пл. –11,5 °с, d4 20 = 1,113. Гигроскопичен, смешивается с водой и этанолом. сильно понижает температуру замерзания воды и используется для приготовления антифриза. очень токсичен. широко используется для получения синтетических волокон. </a:t>
            </a:r>
          </a:p>
          <a:p>
            <a:r>
              <a:rPr lang="ru-RU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Глицерин (1,2,3-пропантриол).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бесцветная сиропообразная жидкость без запаха, со сладким вкусом, т. пл. 18 °с, т. кип. 290 °с (с разложением). Гигроскопичен, смешивается с водой и этанолом в любых соотношениях. Применяется в качестве основы для мазей и паст, добавки к мылам. в больших количествах глицерин используется для получения нитроглицерина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4" y="609600"/>
            <a:ext cx="8596668" cy="708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smtClean="0">
                <a:solidFill>
                  <a:srgbClr val="8A0000"/>
                </a:solidFill>
                <a:latin typeface="Arial Black" panose="020B0A04020102020204" pitchFamily="34" charset="0"/>
              </a:rPr>
              <a:t>Медико-биологическое значение:</a:t>
            </a:r>
            <a:endParaRPr lang="ru-RU" sz="3200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29" y="489574"/>
            <a:ext cx="2528700" cy="9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88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1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92" y="0"/>
            <a:ext cx="5817066" cy="40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5309" y="4282418"/>
            <a:ext cx="595014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8A0000"/>
                </a:solidFill>
              </a:rPr>
              <a:t>Метантиол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метилмеркаптан</a:t>
            </a:r>
            <a:r>
              <a:rPr lang="ru-RU" dirty="0"/>
              <a:t>) </a:t>
            </a:r>
            <a:r>
              <a:rPr lang="ru-RU" dirty="0" smtClean="0"/>
              <a:t>бесцветный газ,  применяют </a:t>
            </a:r>
            <a:r>
              <a:rPr lang="ru-RU" dirty="0"/>
              <a:t>в производстве лекарственного препарата </a:t>
            </a:r>
            <a:r>
              <a:rPr lang="ru-RU" dirty="0" smtClean="0"/>
              <a:t>метионина  </a:t>
            </a:r>
          </a:p>
          <a:p>
            <a:r>
              <a:rPr lang="ru-RU" dirty="0" err="1" smtClean="0">
                <a:solidFill>
                  <a:srgbClr val="8A0000"/>
                </a:solidFill>
              </a:rPr>
              <a:t>Тиофенол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фенилмеркаптан</a:t>
            </a:r>
            <a:r>
              <a:rPr lang="ru-RU" dirty="0"/>
              <a:t>) </a:t>
            </a:r>
            <a:r>
              <a:rPr lang="ru-RU" dirty="0" smtClean="0"/>
              <a:t>бесцветная </a:t>
            </a:r>
            <a:r>
              <a:rPr lang="ru-RU" dirty="0"/>
              <a:t>жидкость с неприятным запахом, </a:t>
            </a:r>
            <a:r>
              <a:rPr lang="ru-RU" dirty="0" smtClean="0"/>
              <a:t>применяют </a:t>
            </a:r>
            <a:r>
              <a:rPr lang="ru-RU" dirty="0"/>
              <a:t>в производстве инсектицидов; </a:t>
            </a:r>
            <a:r>
              <a:rPr lang="ru-RU" dirty="0" smtClean="0"/>
              <a:t>в </a:t>
            </a:r>
            <a:r>
              <a:rPr lang="ru-RU" dirty="0"/>
              <a:t>пищевой промышленности и </a:t>
            </a:r>
            <a:r>
              <a:rPr lang="ru-RU" dirty="0" smtClean="0"/>
              <a:t>парфюмерии, </a:t>
            </a:r>
            <a:r>
              <a:rPr lang="ru-RU" dirty="0"/>
              <a:t>применяют в медицинской практике: </a:t>
            </a:r>
            <a:r>
              <a:rPr lang="ru-RU" dirty="0" err="1" smtClean="0"/>
              <a:t>мерказолил</a:t>
            </a:r>
            <a:r>
              <a:rPr lang="ru-RU" dirty="0" smtClean="0"/>
              <a:t>, </a:t>
            </a:r>
            <a:r>
              <a:rPr lang="ru-RU" dirty="0" err="1"/>
              <a:t>меркаптопурин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92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>
            <a:extLst>
              <a:ext uri="{FF2B5EF4-FFF2-40B4-BE49-F238E27FC236}">
                <a16:creationId xmlns="" xmlns:a16="http://schemas.microsoft.com/office/drawing/2014/main" id="{A6A5DEF4-1713-417D-AEAF-7926BD6F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7017" r="36436" b="16483"/>
          <a:stretch>
            <a:fillRect/>
          </a:stretch>
        </p:blipFill>
        <p:spPr bwMode="auto">
          <a:xfrm>
            <a:off x="0" y="2337101"/>
            <a:ext cx="6096000" cy="45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D5387C-A31D-444E-9B56-36E29BFE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665" y="1213608"/>
            <a:ext cx="8103766" cy="101786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933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4777E7-2556-43C5-8545-5038D304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1738"/>
            <a:ext cx="8596668" cy="683172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2060"/>
                </a:solidFill>
                <a:latin typeface="Arial Black" panose="020B0A04020102020204" pitchFamily="34" charset="0"/>
              </a:rPr>
              <a:t>Химические свойства: реакции </a:t>
            </a:r>
            <a:r>
              <a:rPr lang="en-US" u="sng" dirty="0">
                <a:solidFill>
                  <a:srgbClr val="002060"/>
                </a:solidFill>
                <a:latin typeface="Arial Black" panose="020B0A04020102020204" pitchFamily="34" charset="0"/>
              </a:rPr>
              <a:t>S</a:t>
            </a:r>
            <a:r>
              <a:rPr lang="ru-RU" u="sng" baseline="-25000" dirty="0">
                <a:solidFill>
                  <a:srgbClr val="002060"/>
                </a:solidFill>
                <a:latin typeface="Arial Black" panose="020B0A04020102020204" pitchFamily="34" charset="0"/>
              </a:rPr>
              <a:t>Е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17C8623-DF01-4B0C-B40C-1FE929E9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752" y="924910"/>
            <a:ext cx="8988216" cy="1812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D92F7A4-E69C-4392-881B-38E76B667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493" y="3137081"/>
            <a:ext cx="10187303" cy="2491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72939C-E1E3-4A35-8BE1-F3482C7D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29" y="3136932"/>
            <a:ext cx="2077989" cy="13000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5E311C5-7528-4A1A-9A44-D5B8B72F3FA0}"/>
              </a:ext>
            </a:extLst>
          </p:cNvPr>
          <p:cNvSpPr/>
          <p:nvPr/>
        </p:nvSpPr>
        <p:spPr>
          <a:xfrm>
            <a:off x="1785370" y="5641423"/>
            <a:ext cx="1418896" cy="39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субстрат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B112821-7C66-4893-B804-50AA36B07789}"/>
              </a:ext>
            </a:extLst>
          </p:cNvPr>
          <p:cNvSpPr/>
          <p:nvPr/>
        </p:nvSpPr>
        <p:spPr>
          <a:xfrm>
            <a:off x="4292668" y="5628283"/>
            <a:ext cx="1903987" cy="39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-комплекс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6194090-91E8-4F93-A441-BD1A524792BC}"/>
              </a:ext>
            </a:extLst>
          </p:cNvPr>
          <p:cNvSpPr/>
          <p:nvPr/>
        </p:nvSpPr>
        <p:spPr>
          <a:xfrm>
            <a:off x="7145421" y="5428589"/>
            <a:ext cx="1903987" cy="59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δ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-комплекс, карбокатион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2EECD63-0F30-47E4-BF84-8A781767F05F}"/>
              </a:ext>
            </a:extLst>
          </p:cNvPr>
          <p:cNvSpPr/>
          <p:nvPr/>
        </p:nvSpPr>
        <p:spPr>
          <a:xfrm>
            <a:off x="10137810" y="5582380"/>
            <a:ext cx="1903986" cy="412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продукт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</a:t>
            </a:r>
            <a:r>
              <a:rPr lang="ru-RU" baseline="-25000" dirty="0">
                <a:solidFill>
                  <a:schemeClr val="tx1"/>
                </a:solidFill>
                <a:latin typeface="Arial Black" panose="020B0A04020102020204" pitchFamily="34" charset="0"/>
              </a:rPr>
              <a:t>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8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E19B1-7AA1-45F3-81A0-101BAA0D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F0710E-6E54-4024-B6E4-97579205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FA3DD987-7928-44BC-A548-86A596AB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2636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8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F378899-3B27-40C0-B7B7-517F3D6935B0}"/>
              </a:ext>
            </a:extLst>
          </p:cNvPr>
          <p:cNvSpPr txBox="1">
            <a:spLocks/>
          </p:cNvSpPr>
          <p:nvPr/>
        </p:nvSpPr>
        <p:spPr>
          <a:xfrm>
            <a:off x="572230" y="204452"/>
            <a:ext cx="8596668" cy="838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1. 	Классификация. Номенклатура. Физические свойства. Способы получения.</a:t>
            </a:r>
            <a:endParaRPr lang="ru-RU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7793F81-FCB8-48C2-B908-6D05DEB6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30" y="1043406"/>
            <a:ext cx="9770052" cy="4755776"/>
          </a:xfrm>
        </p:spPr>
        <p:txBody>
          <a:bodyPr/>
          <a:lstStyle/>
          <a:p>
            <a:r>
              <a:rPr lang="ru-RU" sz="20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Спирты </a:t>
            </a:r>
            <a:r>
              <a:rPr lang="ru-RU" sz="2000" dirty="0">
                <a:solidFill>
                  <a:srgbClr val="8A0000"/>
                </a:solidFill>
                <a:latin typeface="Arial Black" panose="020B0A04020102020204" pitchFamily="34" charset="0"/>
              </a:rPr>
              <a:t>– это гидроксипроизводные </a:t>
            </a:r>
            <a:r>
              <a:rPr lang="ru-RU" sz="20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алифатических </a:t>
            </a:r>
            <a:r>
              <a:rPr lang="ru-RU" sz="2000" dirty="0">
                <a:solidFill>
                  <a:srgbClr val="8A0000"/>
                </a:solidFill>
                <a:latin typeface="Arial Black" panose="020B0A04020102020204" pitchFamily="34" charset="0"/>
              </a:rPr>
              <a:t>УВ, продукты замещения атомов Н в </a:t>
            </a:r>
            <a:r>
              <a:rPr lang="ru-RU" sz="20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УВ цепи на </a:t>
            </a:r>
            <a:r>
              <a:rPr lang="ru-RU" sz="2000" dirty="0">
                <a:solidFill>
                  <a:srgbClr val="8A0000"/>
                </a:solidFill>
                <a:latin typeface="Arial Black" panose="020B0A04020102020204" pitchFamily="34" charset="0"/>
              </a:rPr>
              <a:t>группы ОН. </a:t>
            </a:r>
            <a:endParaRPr lang="en-US" sz="2000" dirty="0" smtClean="0">
              <a:solidFill>
                <a:srgbClr val="8A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Классификация: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5" y="2188231"/>
            <a:ext cx="6823651" cy="17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5" y="4053431"/>
            <a:ext cx="7082160" cy="150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5" y="5325035"/>
            <a:ext cx="6918174" cy="140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10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37FB8F-84B8-4CA0-82FF-2E04BAE6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043CD-00D4-4960-84BF-B2EF9B9F6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00B137-31DD-45D3-8F8F-8FAC6440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7" y="393504"/>
            <a:ext cx="11169989" cy="578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4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4A5EA9-68D9-4606-B821-A35ABFFA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243B99-2609-4A6D-BAA8-AD9C43F81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BFE5EB6-DEF9-419E-B8F0-E41C9FD7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8" y="0"/>
            <a:ext cx="9052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1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907483-CB4D-4164-BC91-ED5C4699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8F2D49-8CF9-407F-897B-40B3E74F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A497618E-0CC4-4670-A7E8-EA0D02DD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26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02A865-F6E7-4C82-9EEE-0BB5C405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4470E0-D875-4A40-9937-183CF8C67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ÐÑÐ¸ÐµÐ½ÑÐ°Ð½ÑÑ I ÑÐ¾Ð´Ð° (Ð¾ÑÑÐ¾-Ð¿Ð°ÑÐ°-Ð¾ÑÐ¸ÐµÐ½ÑÐ°Ð½ÑÑ)">
            <a:extLst>
              <a:ext uri="{FF2B5EF4-FFF2-40B4-BE49-F238E27FC236}">
                <a16:creationId xmlns="" xmlns:a16="http://schemas.microsoft.com/office/drawing/2014/main" id="{777ADF58-43A2-404A-9BD4-D299E6C7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7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B3C1C2-7444-43E0-97D8-A4A52736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52A2B0-F9BC-4795-9D50-80015DDD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49B93ADD-DADA-414F-94CB-E60B81FB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9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87" y="434788"/>
            <a:ext cx="8596668" cy="546847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8A0000"/>
                </a:solidFill>
                <a:latin typeface="Arial Black" panose="020B0A04020102020204" pitchFamily="34" charset="0"/>
              </a:rPr>
              <a:t>Одноатомные спирты</a:t>
            </a:r>
            <a:endParaRPr lang="ru-RU" sz="3200" u="sng" dirty="0">
              <a:solidFill>
                <a:srgbClr val="8A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3341"/>
            <a:ext cx="8596668" cy="485802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Одноатомными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спиртами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называют гидроксильные производные углеводородов, содержащие одну гидроксильную группу, связанную с атомом углерода в sp3-гибридизации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Гомологический ряд предельных одноатомных спиртов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08" y="2580996"/>
            <a:ext cx="9074093" cy="415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8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95266" cy="762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Физические </a:t>
            </a:r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свойства: </a:t>
            </a: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564" y="1250575"/>
            <a:ext cx="10959353" cy="52846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Насыщенные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одноатомные спирты — бесцветные жидкости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(С1-10) или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кристаллические вещества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С11 и т.д.) со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специфическим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запахом.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низшие члены гомологического ряда имеют характерный «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спиртовый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запах; для бутанолов и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пентанолов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присущ неприятный «сивушный» запах; высшие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алканолы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обладают приятным фруктовым запахом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кипения ↑ с ↑ М спирта. Т кип спиртов 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азветвленными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ниже первичных. Высокие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кип объясняются межмолекулярными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одородными связями.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спиртов меньше 1.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С1-3 с водой смешиваются неограниченно,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увеличением М растворимость в воде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снижается, твердые почти не растворимы.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Жидкие  спирты являются хорошими раст-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ворителями.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спиртов характерно поглощение в ИК-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3600  1/см –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колеб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30" y="2861142"/>
            <a:ext cx="5785505" cy="34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52" y="356534"/>
            <a:ext cx="4082211" cy="80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546" y="340659"/>
            <a:ext cx="8596668" cy="6678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Способы </a:t>
            </a:r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получения:</a:t>
            </a:r>
            <a:r>
              <a:rPr lang="ru-RU" sz="2800" dirty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14400"/>
            <a:ext cx="11048501" cy="493870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природе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свободном состоянии встречаются в очень незначительных количествах, например, метанол – как примесь эфирных масел некоторых растений, этанол- в животных и растительных организмах в виде следов, но широко распространены в виде простых и сложных эфиров. Так, метанол в виде простого эфира в составе древесины, откуда его и получают методом сухой перегонки.</a:t>
            </a:r>
          </a:p>
          <a:p>
            <a:r>
              <a:rPr lang="ru-RU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Синтетические способы: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Из сложных эфиров реакцией гидролиза: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konspekta.net/megalektsiiru/baza5/2371896913844.files/image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3" y="4006196"/>
            <a:ext cx="8181601" cy="23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6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181" y="941295"/>
            <a:ext cx="11519148" cy="49924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Гидролиз галогенпроизводных водой, щелочью и лучше всего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AgOH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Спиртовое брожение под действием ферментов дрожжей. Этанол получают из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сахаров (глюкозы, фруктозы, сахарозы и др.), высшие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спирты – из белковых веществ.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Присоединение воды к алкенам: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3546" y="340659"/>
            <a:ext cx="8596668" cy="66787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Способы получения.</a:t>
            </a:r>
            <a:br>
              <a:rPr lang="ru-RU" sz="2800" dirty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09" y="1437744"/>
            <a:ext cx="5878655" cy="95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4" y="3569631"/>
            <a:ext cx="6952423" cy="106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9" y="5398713"/>
            <a:ext cx="6781894" cy="13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0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8529"/>
            <a:ext cx="11129184" cy="50328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Восстановление оксосоединений: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восстановлении альдегидов, карбоновых кислот и сложных эфиров образуются первичные, а при восстановлении кетонов — вторичные спирты: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3546" y="340659"/>
            <a:ext cx="8596668" cy="667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Способы получения.</a:t>
            </a: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2349032"/>
            <a:ext cx="6083486" cy="391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92" y="2469492"/>
            <a:ext cx="5546264" cy="1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60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008529"/>
            <a:ext cx="10940925" cy="51129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-органический синтез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Гриньяра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(или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Zn-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орг.синтез, впервые синтезировал Бутлеров): </a:t>
            </a:r>
            <a:r>
              <a:rPr lang="ru-RU" sz="2000" dirty="0" smtClean="0"/>
              <a:t>синтез </a:t>
            </a:r>
            <a:r>
              <a:rPr lang="ru-RU" sz="2000" dirty="0"/>
              <a:t>осуществляют в две стадии.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На первой стадии молекула магнийорганического соединения присоединяется к молекуле карбонильного соединения по месту разрыва π-связи карбонильной группы.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3546" y="340659"/>
            <a:ext cx="8596668" cy="6678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rgbClr val="8A0000"/>
                </a:solidFill>
                <a:latin typeface="Arial Black" panose="020B0A04020102020204" pitchFamily="34" charset="0"/>
                <a:ea typeface="+mn-ea"/>
                <a:cs typeface="+mn-cs"/>
              </a:rPr>
              <a:t>Способы получения.</a:t>
            </a:r>
            <a:endParaRPr lang="ru-RU" sz="2800" dirty="0">
              <a:solidFill>
                <a:srgbClr val="8A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5" y="2472299"/>
            <a:ext cx="8917210" cy="177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546" y="4395880"/>
            <a:ext cx="10376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второй ступени полученный алкоголят подвергают гидролизу, в результате которого образуется спирт: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6" y="5293940"/>
            <a:ext cx="9719004" cy="82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058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8055</TotalTime>
  <Words>1573</Words>
  <Application>Microsoft Office PowerPoint</Application>
  <PresentationFormat>Произвольный</PresentationFormat>
  <Paragraphs>171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РЕАКЦИОННАЯ СПОСОБНОСТЬ СПИРТОВ И ИХ ТИОАНАЛОГОВ.  </vt:lpstr>
      <vt:lpstr>Презентация PowerPoint</vt:lpstr>
      <vt:lpstr>Презентация PowerPoint</vt:lpstr>
      <vt:lpstr>Одноатомные спирты</vt:lpstr>
      <vt:lpstr>Физические свойства: </vt:lpstr>
      <vt:lpstr>Способы получения: </vt:lpstr>
      <vt:lpstr>Способы получения.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Кислотные свойства спиртов (ОН-кислоты):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Медико-биологическое значение:</vt:lpstr>
      <vt:lpstr>Презентация PowerPoint</vt:lpstr>
      <vt:lpstr>Презентация PowerPoint</vt:lpstr>
      <vt:lpstr>Благодарим за внимание!</vt:lpstr>
      <vt:lpstr>Химические свойства: реакции SЕ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предмет. Классификация и номенклатура органических соединений (ОС). Пространственное строение ОС</dc:title>
  <dc:creator>Михаил Иванов</dc:creator>
  <cp:lastModifiedBy>Rabtor 81</cp:lastModifiedBy>
  <cp:revision>404</cp:revision>
  <dcterms:created xsi:type="dcterms:W3CDTF">2019-08-30T15:02:12Z</dcterms:created>
  <dcterms:modified xsi:type="dcterms:W3CDTF">2020-11-05T07:28:24Z</dcterms:modified>
</cp:coreProperties>
</file>